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9D0E-0A3A-5548-B814-1628982DC67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83537-417F-9D4C-9468-5B4ED1FD2B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D4587C-02F5-5F48-AA31-9287E7903F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A511F9-D15A-BA43-BAA3-508DFBD9F4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EF5CEE-B613-704C-8F79-92D74A7E0B71}"/>
              </a:ext>
            </a:extLst>
          </p:cNvPr>
          <p:cNvSpPr>
            <a:spLocks noGrp="1"/>
          </p:cNvSpPr>
          <p:nvPr>
            <p:ph type="sldNum" sz="quarter" idx="12"/>
          </p:nvPr>
        </p:nvSpPr>
        <p:spPr/>
        <p:txBody>
          <a:bodyPr/>
          <a:lstStyle>
            <a:lvl1pPr>
              <a:defRPr/>
            </a:lvl1pPr>
          </a:lstStyle>
          <a:p>
            <a:fld id="{78E32701-32CC-CF4C-9FE5-0EDED681A6C3}" type="slidenum">
              <a:rPr lang="en-US" altLang="en-US"/>
              <a:pPr/>
              <a:t>‹#›</a:t>
            </a:fld>
            <a:endParaRPr lang="en-US" altLang="en-US"/>
          </a:p>
        </p:txBody>
      </p:sp>
    </p:spTree>
    <p:extLst>
      <p:ext uri="{BB962C8B-B14F-4D97-AF65-F5344CB8AC3E}">
        <p14:creationId xmlns:p14="http://schemas.microsoft.com/office/powerpoint/2010/main" val="267194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4350-05BA-7840-8D20-13E9A5C7A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F034B7-C07F-334D-939A-2570C1524B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F6893-0F5A-A74C-8F5B-9A07CB1641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AFB981-28BC-084E-9B01-33DCD0AB43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E505DEB-AE0D-0249-92F2-A9E482C69A99}"/>
              </a:ext>
            </a:extLst>
          </p:cNvPr>
          <p:cNvSpPr>
            <a:spLocks noGrp="1"/>
          </p:cNvSpPr>
          <p:nvPr>
            <p:ph type="sldNum" sz="quarter" idx="12"/>
          </p:nvPr>
        </p:nvSpPr>
        <p:spPr/>
        <p:txBody>
          <a:bodyPr/>
          <a:lstStyle>
            <a:lvl1pPr>
              <a:defRPr/>
            </a:lvl1pPr>
          </a:lstStyle>
          <a:p>
            <a:fld id="{C027562C-9781-6942-AD77-C4E5316D97B1}" type="slidenum">
              <a:rPr lang="en-US" altLang="en-US"/>
              <a:pPr/>
              <a:t>‹#›</a:t>
            </a:fld>
            <a:endParaRPr lang="en-US" altLang="en-US"/>
          </a:p>
        </p:txBody>
      </p:sp>
    </p:spTree>
    <p:extLst>
      <p:ext uri="{BB962C8B-B14F-4D97-AF65-F5344CB8AC3E}">
        <p14:creationId xmlns:p14="http://schemas.microsoft.com/office/powerpoint/2010/main" val="117487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C540C-A3E4-D649-87AE-4334CA056FF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7254E1-D5A9-7348-8C63-051C00604B1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8EFE1-3CE7-E244-BF0F-6DFECE1DBD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3EEB66-DF18-DB4D-B7C7-8BD62CFD15D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DDB596-F8FE-AE49-A15E-8527BC15C06E}"/>
              </a:ext>
            </a:extLst>
          </p:cNvPr>
          <p:cNvSpPr>
            <a:spLocks noGrp="1"/>
          </p:cNvSpPr>
          <p:nvPr>
            <p:ph type="sldNum" sz="quarter" idx="12"/>
          </p:nvPr>
        </p:nvSpPr>
        <p:spPr/>
        <p:txBody>
          <a:bodyPr/>
          <a:lstStyle>
            <a:lvl1pPr>
              <a:defRPr/>
            </a:lvl1pPr>
          </a:lstStyle>
          <a:p>
            <a:fld id="{7436FE18-BD8A-4E42-AE3C-118AC9B4420C}" type="slidenum">
              <a:rPr lang="en-US" altLang="en-US"/>
              <a:pPr/>
              <a:t>‹#›</a:t>
            </a:fld>
            <a:endParaRPr lang="en-US" altLang="en-US"/>
          </a:p>
        </p:txBody>
      </p:sp>
    </p:spTree>
    <p:extLst>
      <p:ext uri="{BB962C8B-B14F-4D97-AF65-F5344CB8AC3E}">
        <p14:creationId xmlns:p14="http://schemas.microsoft.com/office/powerpoint/2010/main" val="234810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5312-C8B3-244A-B83D-EEA4C2045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739FC-A100-DA41-A21D-EE4AC5824D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3321B-C924-5948-83A7-9BB7391CB6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9C8BAC-8ED7-9743-BED6-EC3352D51F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059851A-9234-DF43-96C8-0C723E796DBB}"/>
              </a:ext>
            </a:extLst>
          </p:cNvPr>
          <p:cNvSpPr>
            <a:spLocks noGrp="1"/>
          </p:cNvSpPr>
          <p:nvPr>
            <p:ph type="sldNum" sz="quarter" idx="12"/>
          </p:nvPr>
        </p:nvSpPr>
        <p:spPr/>
        <p:txBody>
          <a:bodyPr/>
          <a:lstStyle>
            <a:lvl1pPr>
              <a:defRPr/>
            </a:lvl1pPr>
          </a:lstStyle>
          <a:p>
            <a:fld id="{9037D52C-4F7A-F64D-B088-DF5BF34093EB}" type="slidenum">
              <a:rPr lang="en-US" altLang="en-US"/>
              <a:pPr/>
              <a:t>‹#›</a:t>
            </a:fld>
            <a:endParaRPr lang="en-US" altLang="en-US"/>
          </a:p>
        </p:txBody>
      </p:sp>
    </p:spTree>
    <p:extLst>
      <p:ext uri="{BB962C8B-B14F-4D97-AF65-F5344CB8AC3E}">
        <p14:creationId xmlns:p14="http://schemas.microsoft.com/office/powerpoint/2010/main" val="42715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A6BD-5EB3-1A47-9E5A-766285942BC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944DD8-F6C4-9E40-BA17-7791F10E30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CF37D64-2E69-E349-BD0E-8F07B909CF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66A21D-617F-8E4F-9FFB-A244E5480C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17FB63-54D3-6B4A-93D9-61F9073808C4}"/>
              </a:ext>
            </a:extLst>
          </p:cNvPr>
          <p:cNvSpPr>
            <a:spLocks noGrp="1"/>
          </p:cNvSpPr>
          <p:nvPr>
            <p:ph type="sldNum" sz="quarter" idx="12"/>
          </p:nvPr>
        </p:nvSpPr>
        <p:spPr/>
        <p:txBody>
          <a:bodyPr/>
          <a:lstStyle>
            <a:lvl1pPr>
              <a:defRPr/>
            </a:lvl1pPr>
          </a:lstStyle>
          <a:p>
            <a:fld id="{AA8B5419-B00D-E740-8165-7EC69407C8D4}" type="slidenum">
              <a:rPr lang="en-US" altLang="en-US"/>
              <a:pPr/>
              <a:t>‹#›</a:t>
            </a:fld>
            <a:endParaRPr lang="en-US" altLang="en-US"/>
          </a:p>
        </p:txBody>
      </p:sp>
    </p:spTree>
    <p:extLst>
      <p:ext uri="{BB962C8B-B14F-4D97-AF65-F5344CB8AC3E}">
        <p14:creationId xmlns:p14="http://schemas.microsoft.com/office/powerpoint/2010/main" val="13031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90D5-9EE8-744B-A591-6C309E563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3C864-26F5-0D4A-891C-2A4808A388F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0B8374-41DC-1741-9E7A-1D352153B091}"/>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ADC46-E190-9F41-85D8-3416291503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02BEAC-EFC6-6242-B4F1-5D51B334392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2D7DA0-616F-6248-B8AC-AE3C1710A740}"/>
              </a:ext>
            </a:extLst>
          </p:cNvPr>
          <p:cNvSpPr>
            <a:spLocks noGrp="1"/>
          </p:cNvSpPr>
          <p:nvPr>
            <p:ph type="sldNum" sz="quarter" idx="12"/>
          </p:nvPr>
        </p:nvSpPr>
        <p:spPr/>
        <p:txBody>
          <a:bodyPr/>
          <a:lstStyle>
            <a:lvl1pPr>
              <a:defRPr/>
            </a:lvl1pPr>
          </a:lstStyle>
          <a:p>
            <a:fld id="{EF51B55D-1867-394A-B10D-9A5A887CD69B}" type="slidenum">
              <a:rPr lang="en-US" altLang="en-US"/>
              <a:pPr/>
              <a:t>‹#›</a:t>
            </a:fld>
            <a:endParaRPr lang="en-US" altLang="en-US"/>
          </a:p>
        </p:txBody>
      </p:sp>
    </p:spTree>
    <p:extLst>
      <p:ext uri="{BB962C8B-B14F-4D97-AF65-F5344CB8AC3E}">
        <p14:creationId xmlns:p14="http://schemas.microsoft.com/office/powerpoint/2010/main" val="19184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2445-BEEC-344D-9138-558755DC3A1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97A7E0-8C4F-194F-B9E9-EAC44D9C45E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45D0BC-CB98-114B-BB15-B33FC470755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850EA-047A-294A-8CD9-77E74EE5E9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EEA6BB-B1AD-8443-A370-A70A1AAEC53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57435C-7360-4D44-A526-D1CCB618E7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82DB756-E1EF-544B-99CD-E334366C07D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DEA2A11-19F0-8045-8FB3-D76E821D8F8C}"/>
              </a:ext>
            </a:extLst>
          </p:cNvPr>
          <p:cNvSpPr>
            <a:spLocks noGrp="1"/>
          </p:cNvSpPr>
          <p:nvPr>
            <p:ph type="sldNum" sz="quarter" idx="12"/>
          </p:nvPr>
        </p:nvSpPr>
        <p:spPr/>
        <p:txBody>
          <a:bodyPr/>
          <a:lstStyle>
            <a:lvl1pPr>
              <a:defRPr/>
            </a:lvl1pPr>
          </a:lstStyle>
          <a:p>
            <a:fld id="{A68CB709-4AE7-F64F-A4F5-1E4CFE6F9755}" type="slidenum">
              <a:rPr lang="en-US" altLang="en-US"/>
              <a:pPr/>
              <a:t>‹#›</a:t>
            </a:fld>
            <a:endParaRPr lang="en-US" altLang="en-US"/>
          </a:p>
        </p:txBody>
      </p:sp>
    </p:spTree>
    <p:extLst>
      <p:ext uri="{BB962C8B-B14F-4D97-AF65-F5344CB8AC3E}">
        <p14:creationId xmlns:p14="http://schemas.microsoft.com/office/powerpoint/2010/main" val="284861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1AC4-BCD3-0A4F-8576-D32ED14C91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58110-1BC3-AF44-BCA5-725FE97B352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CFDB87A-FE29-BE47-B304-AF37742B50F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8860A12-735F-9648-A6FA-D9D8A2ACDAE8}"/>
              </a:ext>
            </a:extLst>
          </p:cNvPr>
          <p:cNvSpPr>
            <a:spLocks noGrp="1"/>
          </p:cNvSpPr>
          <p:nvPr>
            <p:ph type="sldNum" sz="quarter" idx="12"/>
          </p:nvPr>
        </p:nvSpPr>
        <p:spPr/>
        <p:txBody>
          <a:bodyPr/>
          <a:lstStyle>
            <a:lvl1pPr>
              <a:defRPr/>
            </a:lvl1pPr>
          </a:lstStyle>
          <a:p>
            <a:fld id="{7048C4E4-521A-F64B-AEE5-C67DF06D902F}" type="slidenum">
              <a:rPr lang="en-US" altLang="en-US"/>
              <a:pPr/>
              <a:t>‹#›</a:t>
            </a:fld>
            <a:endParaRPr lang="en-US" altLang="en-US"/>
          </a:p>
        </p:txBody>
      </p:sp>
    </p:spTree>
    <p:extLst>
      <p:ext uri="{BB962C8B-B14F-4D97-AF65-F5344CB8AC3E}">
        <p14:creationId xmlns:p14="http://schemas.microsoft.com/office/powerpoint/2010/main" val="261867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FC916-3B23-6E4C-8955-CBBB2C10EFF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80BCF72-A42B-E849-A591-BF20E94B06E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9BBFAA9-CF90-9A4E-9F24-7FB4D3A236B8}"/>
              </a:ext>
            </a:extLst>
          </p:cNvPr>
          <p:cNvSpPr>
            <a:spLocks noGrp="1"/>
          </p:cNvSpPr>
          <p:nvPr>
            <p:ph type="sldNum" sz="quarter" idx="12"/>
          </p:nvPr>
        </p:nvSpPr>
        <p:spPr/>
        <p:txBody>
          <a:bodyPr/>
          <a:lstStyle>
            <a:lvl1pPr>
              <a:defRPr/>
            </a:lvl1pPr>
          </a:lstStyle>
          <a:p>
            <a:fld id="{F4CAA12F-3A86-2548-A71E-C8259D16A475}" type="slidenum">
              <a:rPr lang="en-US" altLang="en-US"/>
              <a:pPr/>
              <a:t>‹#›</a:t>
            </a:fld>
            <a:endParaRPr lang="en-US" altLang="en-US"/>
          </a:p>
        </p:txBody>
      </p:sp>
    </p:spTree>
    <p:extLst>
      <p:ext uri="{BB962C8B-B14F-4D97-AF65-F5344CB8AC3E}">
        <p14:creationId xmlns:p14="http://schemas.microsoft.com/office/powerpoint/2010/main" val="243626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28EB-D309-914C-B3D4-451A337E7EF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57262-2AC2-094D-95C1-54592FEA89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87A9F-A874-8048-86B2-9BA53C1539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35705A-1A90-3B47-8FED-483039C0E7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362B7D0-EBE7-9A4F-AD20-331680D1AD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711C0D-114E-4944-A94E-37DC3F3C36C9}"/>
              </a:ext>
            </a:extLst>
          </p:cNvPr>
          <p:cNvSpPr>
            <a:spLocks noGrp="1"/>
          </p:cNvSpPr>
          <p:nvPr>
            <p:ph type="sldNum" sz="quarter" idx="12"/>
          </p:nvPr>
        </p:nvSpPr>
        <p:spPr/>
        <p:txBody>
          <a:bodyPr/>
          <a:lstStyle>
            <a:lvl1pPr>
              <a:defRPr/>
            </a:lvl1pPr>
          </a:lstStyle>
          <a:p>
            <a:fld id="{F8E48B19-DED8-8E48-A28F-767022D240B7}" type="slidenum">
              <a:rPr lang="en-US" altLang="en-US"/>
              <a:pPr/>
              <a:t>‹#›</a:t>
            </a:fld>
            <a:endParaRPr lang="en-US" altLang="en-US"/>
          </a:p>
        </p:txBody>
      </p:sp>
    </p:spTree>
    <p:extLst>
      <p:ext uri="{BB962C8B-B14F-4D97-AF65-F5344CB8AC3E}">
        <p14:creationId xmlns:p14="http://schemas.microsoft.com/office/powerpoint/2010/main" val="313975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5463-C52F-CD4F-A149-7FAC0C7F8E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89BC27-F244-8142-9230-F381A5C7F7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B713E-B9A2-5B4C-9F66-A54864B925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8C60B-34A3-B041-8937-77F57D253A6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412CA4-4B77-5C43-8BAC-89689E9277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299E4A-662A-7F44-8821-1CF1774AD1A8}"/>
              </a:ext>
            </a:extLst>
          </p:cNvPr>
          <p:cNvSpPr>
            <a:spLocks noGrp="1"/>
          </p:cNvSpPr>
          <p:nvPr>
            <p:ph type="sldNum" sz="quarter" idx="12"/>
          </p:nvPr>
        </p:nvSpPr>
        <p:spPr/>
        <p:txBody>
          <a:bodyPr/>
          <a:lstStyle>
            <a:lvl1pPr>
              <a:defRPr/>
            </a:lvl1pPr>
          </a:lstStyle>
          <a:p>
            <a:fld id="{8C596E33-8BD2-9146-9425-6D075953D786}" type="slidenum">
              <a:rPr lang="en-US" altLang="en-US"/>
              <a:pPr/>
              <a:t>‹#›</a:t>
            </a:fld>
            <a:endParaRPr lang="en-US" altLang="en-US"/>
          </a:p>
        </p:txBody>
      </p:sp>
    </p:spTree>
    <p:extLst>
      <p:ext uri="{BB962C8B-B14F-4D97-AF65-F5344CB8AC3E}">
        <p14:creationId xmlns:p14="http://schemas.microsoft.com/office/powerpoint/2010/main" val="400589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A55787-FFD3-B048-B5B3-FEDB535D74B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9D6418-EDDF-894C-9CF4-11CA21D6DC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0E50E58-4A11-0C45-9EAB-DD0CAC94E99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a:extLst>
              <a:ext uri="{FF2B5EF4-FFF2-40B4-BE49-F238E27FC236}">
                <a16:creationId xmlns:a16="http://schemas.microsoft.com/office/drawing/2014/main" id="{5554979A-406A-7F42-913C-8647AD137E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a:extLst>
              <a:ext uri="{FF2B5EF4-FFF2-40B4-BE49-F238E27FC236}">
                <a16:creationId xmlns:a16="http://schemas.microsoft.com/office/drawing/2014/main" id="{6ED23DEA-BF72-0140-837D-4A7780C1405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3DA8BC64-C483-A74C-BEA6-24DC2B8FEF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F57451-3DDF-4B4B-8BE3-EE9856EBF97E}"/>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2D199306-1915-7146-BC68-ABB36A24CA51}"/>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Lydia1">
            <a:extLst>
              <a:ext uri="{FF2B5EF4-FFF2-40B4-BE49-F238E27FC236}">
                <a16:creationId xmlns:a16="http://schemas.microsoft.com/office/drawing/2014/main" id="{CF5FEF98-D192-EC42-8BBB-492BDD2BA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Lydia1">
            <a:extLst>
              <a:ext uri="{FF2B5EF4-FFF2-40B4-BE49-F238E27FC236}">
                <a16:creationId xmlns:a16="http://schemas.microsoft.com/office/drawing/2014/main" id="{27BF5C74-3707-8544-8552-496977A7C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888"/>
            <a:ext cx="9144000" cy="65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F7FAED3C-BF91-0E49-98DC-9133F8495D5E}"/>
              </a:ext>
            </a:extLst>
          </p:cNvPr>
          <p:cNvSpPr txBox="1">
            <a:spLocks noChangeArrowheads="1"/>
          </p:cNvSpPr>
          <p:nvPr/>
        </p:nvSpPr>
        <p:spPr bwMode="auto">
          <a:xfrm>
            <a:off x="4800600" y="352425"/>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b="0">
                <a:solidFill>
                  <a:srgbClr val="FFFFFF"/>
                </a:solidFill>
                <a:latin typeface="Trajan Pro" pitchFamily="18" charset="0"/>
              </a:rPr>
              <a:t>Women in the Bible: </a:t>
            </a:r>
            <a:br>
              <a:rPr lang="en-US" altLang="en-US" b="0">
                <a:solidFill>
                  <a:srgbClr val="FFFFFF"/>
                </a:solidFill>
                <a:latin typeface="Trajan Pro" pitchFamily="18" charset="0"/>
              </a:rPr>
            </a:br>
            <a:r>
              <a:rPr lang="en-US" altLang="en-US" b="0">
                <a:solidFill>
                  <a:srgbClr val="FFFFFF"/>
                </a:solidFill>
                <a:latin typeface="Trajan Pro" pitchFamily="18" charset="0"/>
              </a:rPr>
              <a:t>Lydia</a:t>
            </a:r>
            <a:br>
              <a:rPr lang="en-US" altLang="en-US" b="0">
                <a:solidFill>
                  <a:srgbClr val="FFFFFF"/>
                </a:solidFill>
                <a:latin typeface="Trajan Pro" pitchFamily="18" charset="0"/>
              </a:rPr>
            </a:br>
            <a:r>
              <a:rPr lang="en-US" altLang="en-US" b="0">
                <a:solidFill>
                  <a:srgbClr val="FFFFFF"/>
                </a:solidFill>
                <a:latin typeface="Trajan Pro" pitchFamily="18" charset="0"/>
              </a:rPr>
              <a:t> and me</a:t>
            </a:r>
            <a:endParaRPr lang="en-US" altLang="en-US" b="0"/>
          </a:p>
        </p:txBody>
      </p:sp>
      <p:sp>
        <p:nvSpPr>
          <p:cNvPr id="2055" name="Text Box 7">
            <a:extLst>
              <a:ext uri="{FF2B5EF4-FFF2-40B4-BE49-F238E27FC236}">
                <a16:creationId xmlns:a16="http://schemas.microsoft.com/office/drawing/2014/main" id="{28413B16-A13B-8647-8B8B-5606CCA7ED13}"/>
              </a:ext>
            </a:extLst>
          </p:cNvPr>
          <p:cNvSpPr txBox="1">
            <a:spLocks noChangeArrowheads="1"/>
          </p:cNvSpPr>
          <p:nvPr/>
        </p:nvSpPr>
        <p:spPr bwMode="auto">
          <a:xfrm>
            <a:off x="4953000" y="24765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600" b="0">
                <a:solidFill>
                  <a:srgbClr val="FFFFFF"/>
                </a:solidFill>
                <a:latin typeface="Trajan Pro" pitchFamily="18" charset="0"/>
              </a:rPr>
              <a:t>A Hospitable</a:t>
            </a:r>
          </a:p>
          <a:p>
            <a:pPr algn="ctr"/>
            <a:r>
              <a:rPr lang="en-US" altLang="en-US" sz="2600" b="0">
                <a:solidFill>
                  <a:srgbClr val="FFFFFF"/>
                </a:solidFill>
                <a:latin typeface="Trajan Pro" pitchFamily="18" charset="0"/>
              </a:rPr>
              <a:t>Business Woman</a:t>
            </a:r>
            <a:endParaRPr lang="en-US" altLang="en-US" sz="1600" b="0"/>
          </a:p>
        </p:txBody>
      </p:sp>
      <p:grpSp>
        <p:nvGrpSpPr>
          <p:cNvPr id="2056" name="Group 8">
            <a:extLst>
              <a:ext uri="{FF2B5EF4-FFF2-40B4-BE49-F238E27FC236}">
                <a16:creationId xmlns:a16="http://schemas.microsoft.com/office/drawing/2014/main" id="{D1B9B787-B147-A34D-889C-E79F782D9F12}"/>
              </a:ext>
            </a:extLst>
          </p:cNvPr>
          <p:cNvGrpSpPr>
            <a:grpSpLocks/>
          </p:cNvGrpSpPr>
          <p:nvPr/>
        </p:nvGrpSpPr>
        <p:grpSpPr bwMode="auto">
          <a:xfrm>
            <a:off x="7620000" y="5819775"/>
            <a:ext cx="1219200" cy="1038225"/>
            <a:chOff x="13890" y="9555"/>
            <a:chExt cx="1875" cy="1634"/>
          </a:xfrm>
        </p:grpSpPr>
        <p:sp>
          <p:nvSpPr>
            <p:cNvPr id="2057" name="Text Box 9">
              <a:extLst>
                <a:ext uri="{FF2B5EF4-FFF2-40B4-BE49-F238E27FC236}">
                  <a16:creationId xmlns:a16="http://schemas.microsoft.com/office/drawing/2014/main" id="{8F1E8638-FC2C-8646-BF4F-B6E2DE714F41}"/>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b="0">
                  <a:solidFill>
                    <a:srgbClr val="FFFFFF"/>
                  </a:solidFill>
                  <a:latin typeface="Trajan Pro" pitchFamily="18" charset="0"/>
                </a:rPr>
                <a:t>10</a:t>
              </a:r>
              <a:endParaRPr lang="en-US" altLang="en-US" b="0"/>
            </a:p>
          </p:txBody>
        </p:sp>
        <p:sp>
          <p:nvSpPr>
            <p:cNvPr id="2058" name="Text Box 10">
              <a:extLst>
                <a:ext uri="{FF2B5EF4-FFF2-40B4-BE49-F238E27FC236}">
                  <a16:creationId xmlns:a16="http://schemas.microsoft.com/office/drawing/2014/main" id="{FA553DCF-3406-8846-8B59-2FE451869C99}"/>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latin typeface="Trajan Pro" pitchFamily="18" charset="0"/>
                </a:rPr>
                <a:t>LESSON</a:t>
              </a:r>
              <a:endParaRPr lang="en-US" altLang="en-US" b="0"/>
            </a:p>
          </p:txBody>
        </p:sp>
      </p:grpSp>
      <p:sp>
        <p:nvSpPr>
          <p:cNvPr id="2059" name="Text Box 11">
            <a:extLst>
              <a:ext uri="{FF2B5EF4-FFF2-40B4-BE49-F238E27FC236}">
                <a16:creationId xmlns:a16="http://schemas.microsoft.com/office/drawing/2014/main" id="{24CC74B2-CF17-F644-AA9E-E8A297F9CED7}"/>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0">
                <a:solidFill>
                  <a:schemeClr val="bg1"/>
                </a:solidFill>
                <a:latin typeface="Gill Sans MT" panose="020B0502020104020203" pitchFamily="34" charset="77"/>
              </a:rPr>
              <a:t>“Your word is lamp for my feet and a light for my path.”</a:t>
            </a:r>
          </a:p>
          <a:p>
            <a:pPr algn="ctr"/>
            <a:r>
              <a:rPr lang="en-US" altLang="en-US" sz="1600" b="0">
                <a:solidFill>
                  <a:schemeClr val="bg1"/>
                </a:solidFill>
                <a:latin typeface="Gill Sans MT" panose="020B0502020104020203" pitchFamily="34" charset="77"/>
              </a:rPr>
              <a:t>Psalm 119:105</a:t>
            </a:r>
            <a:endParaRPr lang="en-US" altLang="en-US"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2FAAC4AA-0C77-3448-A907-8307B9D3980F}"/>
              </a:ext>
            </a:extLst>
          </p:cNvPr>
          <p:cNvSpPr>
            <a:spLocks noGrp="1" noChangeArrowheads="1"/>
          </p:cNvSpPr>
          <p:nvPr>
            <p:ph type="body" idx="1"/>
          </p:nvPr>
        </p:nvSpPr>
        <p:spPr>
          <a:xfrm>
            <a:off x="1600200" y="1143000"/>
            <a:ext cx="7086600" cy="5181600"/>
          </a:xfrm>
        </p:spPr>
        <p:txBody>
          <a:bodyPr/>
          <a:lstStyle/>
          <a:p>
            <a:pPr>
              <a:lnSpc>
                <a:spcPct val="80000"/>
              </a:lnSpc>
              <a:buFontTx/>
              <a:buNone/>
            </a:pPr>
            <a:r>
              <a:rPr lang="en-US" altLang="en-US" sz="2800" b="1">
                <a:solidFill>
                  <a:srgbClr val="CC0066"/>
                </a:solidFill>
                <a:latin typeface="Gill Sans MT" panose="020B0502020104020203" pitchFamily="34" charset="77"/>
              </a:rPr>
              <a:t>                Words of Wisdom </a:t>
            </a:r>
          </a:p>
          <a:p>
            <a:pPr>
              <a:lnSpc>
                <a:spcPct val="60000"/>
              </a:lnSpc>
              <a:buFontTx/>
              <a:buNone/>
            </a:pPr>
            <a:endParaRPr lang="en-US" altLang="en-US" sz="2800" b="1">
              <a:solidFill>
                <a:srgbClr val="CC0066"/>
              </a:solidFill>
              <a:latin typeface="Gill Sans MT" panose="020B0502020104020203" pitchFamily="34" charset="77"/>
            </a:endParaRPr>
          </a:p>
          <a:p>
            <a:pPr>
              <a:lnSpc>
                <a:spcPct val="90000"/>
              </a:lnSpc>
              <a:buFontTx/>
              <a:buNone/>
            </a:pPr>
            <a:r>
              <a:rPr lang="en-US" altLang="en-US" sz="2400">
                <a:latin typeface="Gill Sans MT" panose="020B0502020104020203" pitchFamily="34" charset="77"/>
              </a:rPr>
              <a:t>   </a:t>
            </a:r>
            <a:r>
              <a:rPr lang="en-US" altLang="en-US" sz="2800">
                <a:latin typeface="Gill Sans MT" panose="020B0502020104020203" pitchFamily="34" charset="77"/>
              </a:rPr>
              <a:t>1 Peter 4:9 (NIV) reminds us to “offer hospitality to one another without grumbling.”  Ellen White gives us a reason to ponder true hospitality: “Even among those who profess to be Christians, true hospitality is little exercised. Among our own people the opportunity of showing hospitality is not regarded as it should be, as a privilege and a blessing. There is altogether too little sociability, too little of a disposition to make room for two or three more at the family board without embarrassment or parade. </a:t>
            </a:r>
          </a:p>
        </p:txBody>
      </p:sp>
      <p:pic>
        <p:nvPicPr>
          <p:cNvPr id="11268" name="Picture 4" descr="Lydia2">
            <a:extLst>
              <a:ext uri="{FF2B5EF4-FFF2-40B4-BE49-F238E27FC236}">
                <a16:creationId xmlns:a16="http://schemas.microsoft.com/office/drawing/2014/main" id="{491DC47A-69FC-764F-848B-A77C334E1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9BE86249-EF0B-494F-AB46-BE5F802A6F10}"/>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11271" name="Picture 7" descr="477877_98203006">
            <a:extLst>
              <a:ext uri="{FF2B5EF4-FFF2-40B4-BE49-F238E27FC236}">
                <a16:creationId xmlns:a16="http://schemas.microsoft.com/office/drawing/2014/main" id="{55C56E8A-0178-4641-AB85-634BB151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1704975" cy="178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2E4D2B53-8F59-5D47-B641-8AD9C59C7E8F}"/>
              </a:ext>
            </a:extLst>
          </p:cNvPr>
          <p:cNvSpPr>
            <a:spLocks noGrp="1" noChangeArrowheads="1"/>
          </p:cNvSpPr>
          <p:nvPr>
            <p:ph type="body" idx="1"/>
          </p:nvPr>
        </p:nvSpPr>
        <p:spPr>
          <a:xfrm>
            <a:off x="457200" y="1600200"/>
            <a:ext cx="6400800" cy="4525963"/>
          </a:xfrm>
        </p:spPr>
        <p:txBody>
          <a:bodyPr/>
          <a:lstStyle/>
          <a:p>
            <a:pPr>
              <a:lnSpc>
                <a:spcPct val="120000"/>
              </a:lnSpc>
            </a:pPr>
            <a:r>
              <a:rPr lang="en-US" altLang="en-US" sz="2800">
                <a:latin typeface="Gill Sans MT" panose="020B0502020104020203" pitchFamily="34" charset="77"/>
              </a:rPr>
              <a:t>Some plead that ‘it is too much trouble.’ It would not be if you would say, ‘We have made no special preparation but you are welcome to what we have.’ By the unexpected guest a welcome is appreciated far more than in the most elaborate preparation” (Testimonies for the Church, Vol.6, p. 343).</a:t>
            </a:r>
          </a:p>
          <a:p>
            <a:pPr>
              <a:lnSpc>
                <a:spcPct val="120000"/>
              </a:lnSpc>
            </a:pPr>
            <a:endParaRPr lang="en-US" altLang="en-US" sz="2800">
              <a:latin typeface="Gill Sans MT" panose="020B0502020104020203" pitchFamily="34" charset="77"/>
            </a:endParaRPr>
          </a:p>
        </p:txBody>
      </p:sp>
      <p:pic>
        <p:nvPicPr>
          <p:cNvPr id="12292" name="Picture 4" descr="Lydia2">
            <a:extLst>
              <a:ext uri="{FF2B5EF4-FFF2-40B4-BE49-F238E27FC236}">
                <a16:creationId xmlns:a16="http://schemas.microsoft.com/office/drawing/2014/main" id="{9336DFFA-7E8D-EE42-AA32-E7D18A5E7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EAF95252-588A-F147-BA99-827170F5C250}"/>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12294" name="Picture 6" descr="477877_98203006">
            <a:extLst>
              <a:ext uri="{FF2B5EF4-FFF2-40B4-BE49-F238E27FC236}">
                <a16:creationId xmlns:a16="http://schemas.microsoft.com/office/drawing/2014/main" id="{D9648AAD-CFFD-8247-A787-7B78615B5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990600"/>
            <a:ext cx="2360612"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477877_98203006">
            <a:extLst>
              <a:ext uri="{FF2B5EF4-FFF2-40B4-BE49-F238E27FC236}">
                <a16:creationId xmlns:a16="http://schemas.microsoft.com/office/drawing/2014/main" id="{8ED8A5AE-02AD-FB41-9F8E-1A8FB298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4391025"/>
            <a:ext cx="2360612" cy="2466975"/>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a:extLst>
              <a:ext uri="{FF2B5EF4-FFF2-40B4-BE49-F238E27FC236}">
                <a16:creationId xmlns:a16="http://schemas.microsoft.com/office/drawing/2014/main" id="{C8EC0782-C7AB-B44F-B7F0-0B6948B68685}"/>
              </a:ext>
            </a:extLst>
          </p:cNvPr>
          <p:cNvSpPr>
            <a:spLocks noGrp="1" noChangeArrowheads="1"/>
          </p:cNvSpPr>
          <p:nvPr>
            <p:ph type="body" idx="1"/>
          </p:nvPr>
        </p:nvSpPr>
        <p:spPr>
          <a:xfrm>
            <a:off x="304800" y="1066800"/>
            <a:ext cx="7924800" cy="4525963"/>
          </a:xfrm>
        </p:spPr>
        <p:txBody>
          <a:bodyPr/>
          <a:lstStyle/>
          <a:p>
            <a:pPr>
              <a:lnSpc>
                <a:spcPct val="110000"/>
              </a:lnSpc>
              <a:buFontTx/>
              <a:buNone/>
            </a:pPr>
            <a:r>
              <a:rPr lang="en-US" altLang="en-US" sz="2800">
                <a:latin typeface="Gill Sans MT" panose="020B0502020104020203" pitchFamily="34" charset="77"/>
              </a:rPr>
              <a:t>   Pleasant voices, gentle manners, and sincere affection that finds expression in all the actions, together with industry, neatness, and economy, make even a hovel the happiest of homes. The Creator regards such a home with approbation” (Signs of the Times, Oct. 2, 1884).</a:t>
            </a:r>
          </a:p>
          <a:p>
            <a:pPr>
              <a:lnSpc>
                <a:spcPct val="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   Our Savior is pleased when we extend hospitality to all. Lydia did not allow her business </a:t>
            </a:r>
          </a:p>
          <a:p>
            <a:pPr>
              <a:lnSpc>
                <a:spcPct val="90000"/>
              </a:lnSpc>
              <a:buFontTx/>
              <a:buNone/>
            </a:pPr>
            <a:r>
              <a:rPr lang="en-US" altLang="en-US" sz="2800">
                <a:latin typeface="Gill Sans MT" panose="020B0502020104020203" pitchFamily="34" charset="77"/>
              </a:rPr>
              <a:t>   to interfere with opening her </a:t>
            </a:r>
          </a:p>
          <a:p>
            <a:pPr>
              <a:lnSpc>
                <a:spcPct val="90000"/>
              </a:lnSpc>
              <a:buFontTx/>
              <a:buNone/>
            </a:pPr>
            <a:r>
              <a:rPr lang="en-US" altLang="en-US" sz="2800">
                <a:latin typeface="Gill Sans MT" panose="020B0502020104020203" pitchFamily="34" charset="77"/>
              </a:rPr>
              <a:t>   home to others.</a:t>
            </a:r>
          </a:p>
        </p:txBody>
      </p:sp>
      <p:pic>
        <p:nvPicPr>
          <p:cNvPr id="13316" name="Picture 4" descr="Lydia2">
            <a:extLst>
              <a:ext uri="{FF2B5EF4-FFF2-40B4-BE49-F238E27FC236}">
                <a16:creationId xmlns:a16="http://schemas.microsoft.com/office/drawing/2014/main" id="{1E127880-5C8C-F145-9E89-D324EB227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5096B1B9-642C-8C44-A792-B51300B35252}"/>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9CB1E5B-806A-0F4C-800F-F90B3076CE57}"/>
              </a:ext>
            </a:extLst>
          </p:cNvPr>
          <p:cNvSpPr>
            <a:spLocks noGrp="1" noChangeArrowheads="1"/>
          </p:cNvSpPr>
          <p:nvPr>
            <p:ph type="body" idx="1"/>
          </p:nvPr>
        </p:nvSpPr>
        <p:spPr/>
        <p:txBody>
          <a:bodyPr/>
          <a:lstStyle/>
          <a:p>
            <a:pPr algn="ctr">
              <a:buFontTx/>
              <a:buNone/>
            </a:pPr>
            <a:r>
              <a:rPr lang="en-US" altLang="en-US" sz="4000" b="1">
                <a:solidFill>
                  <a:srgbClr val="CC0066"/>
                </a:solidFill>
                <a:latin typeface="Edwardian Script ITC" panose="030303020407070D0804" pitchFamily="66" charset="77"/>
              </a:rPr>
              <a:t>My Prayer for Today</a:t>
            </a:r>
          </a:p>
          <a:p>
            <a:pPr algn="ctr">
              <a:lnSpc>
                <a:spcPct val="10000"/>
              </a:lnSpc>
              <a:buFontTx/>
              <a:buNone/>
            </a:pPr>
            <a:endParaRPr lang="en-US" altLang="en-US" sz="4000" b="1">
              <a:solidFill>
                <a:srgbClr val="CC0066"/>
              </a:solidFill>
              <a:latin typeface="Edwardian Script ITC" panose="030303020407070D0804" pitchFamily="66" charset="77"/>
            </a:endParaRPr>
          </a:p>
          <a:p>
            <a:pPr algn="ctr">
              <a:lnSpc>
                <a:spcPct val="130000"/>
              </a:lnSpc>
              <a:buFontTx/>
              <a:buNone/>
            </a:pPr>
            <a:r>
              <a:rPr lang="en-US" altLang="en-US" sz="2800">
                <a:latin typeface="Gill Sans MT" panose="020B0502020104020203" pitchFamily="34" charset="77"/>
              </a:rPr>
              <a:t>Dear God, may our homes be filled with warmth and love. Let us be ever ready to open our homes and hearts to all. May joy and rest be found within our homes for all who come to us.</a:t>
            </a:r>
          </a:p>
        </p:txBody>
      </p:sp>
      <p:pic>
        <p:nvPicPr>
          <p:cNvPr id="14340" name="Picture 4" descr="Lydia2">
            <a:extLst>
              <a:ext uri="{FF2B5EF4-FFF2-40B4-BE49-F238E27FC236}">
                <a16:creationId xmlns:a16="http://schemas.microsoft.com/office/drawing/2014/main" id="{B5E7EE80-6CE8-DE43-9CEA-52A253662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864F138D-AA3C-FE49-B77C-81B7F148F719}"/>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2761B854-5224-BF4F-BD42-759631B1E91E}"/>
              </a:ext>
            </a:extLst>
          </p:cNvPr>
          <p:cNvSpPr>
            <a:spLocks noGrp="1" noChangeArrowheads="1"/>
          </p:cNvSpPr>
          <p:nvPr>
            <p:ph type="body" idx="1"/>
          </p:nvPr>
        </p:nvSpPr>
        <p:spPr>
          <a:xfrm>
            <a:off x="457200" y="1371600"/>
            <a:ext cx="8229600" cy="4525963"/>
          </a:xfrm>
        </p:spPr>
        <p:txBody>
          <a:bodyPr/>
          <a:lstStyle/>
          <a:p>
            <a:pPr algn="ctr">
              <a:lnSpc>
                <a:spcPct val="50000"/>
              </a:lnSpc>
              <a:buFontTx/>
              <a:buNone/>
            </a:pPr>
            <a:endParaRPr lang="en-US" altLang="en-US" sz="4000" b="1">
              <a:solidFill>
                <a:srgbClr val="CC0066"/>
              </a:solidFill>
              <a:latin typeface="Edwardian Script ITC" panose="030303020407070D0804" pitchFamily="66" charset="77"/>
            </a:endParaRPr>
          </a:p>
          <a:p>
            <a:pPr algn="ctr">
              <a:lnSpc>
                <a:spcPct val="50000"/>
              </a:lnSpc>
              <a:buFontTx/>
              <a:buNone/>
            </a:pPr>
            <a:r>
              <a:rPr lang="en-US" altLang="en-US" sz="4000" b="1">
                <a:solidFill>
                  <a:srgbClr val="CC0066"/>
                </a:solidFill>
                <a:latin typeface="Edwardian Script ITC" panose="030303020407070D0804" pitchFamily="66" charset="77"/>
              </a:rPr>
              <a:t>Sharing</a:t>
            </a:r>
            <a:br>
              <a:rPr lang="en-US" altLang="en-US" sz="4000" b="1">
                <a:solidFill>
                  <a:srgbClr val="CC0066"/>
                </a:solidFill>
                <a:latin typeface="Edwardian Script ITC" panose="030303020407070D0804" pitchFamily="66" charset="77"/>
              </a:rPr>
            </a:br>
            <a:endParaRPr lang="en-US" altLang="en-US" sz="4000" b="1">
              <a:solidFill>
                <a:srgbClr val="CC0066"/>
              </a:solidFill>
              <a:latin typeface="Edwardian Script ITC" panose="030303020407070D0804" pitchFamily="66" charset="77"/>
            </a:endParaRPr>
          </a:p>
          <a:p>
            <a:pPr algn="ctr">
              <a:lnSpc>
                <a:spcPct val="130000"/>
              </a:lnSpc>
              <a:buFontTx/>
              <a:buNone/>
            </a:pPr>
            <a:r>
              <a:rPr lang="en-US" altLang="en-US" sz="2800">
                <a:latin typeface="Gill Sans MT" panose="020B0502020104020203" pitchFamily="34" charset="77"/>
              </a:rPr>
              <a:t>Rich or poor, old or young, there are many in our community who feel lonely. Who are three people in my community who may be lonely and longing for a friend?  How can I show them love and hospitality?</a:t>
            </a:r>
          </a:p>
        </p:txBody>
      </p:sp>
      <p:pic>
        <p:nvPicPr>
          <p:cNvPr id="15364" name="Picture 4" descr="Lydia2">
            <a:extLst>
              <a:ext uri="{FF2B5EF4-FFF2-40B4-BE49-F238E27FC236}">
                <a16:creationId xmlns:a16="http://schemas.microsoft.com/office/drawing/2014/main" id="{10111EBD-E27F-354E-86C7-918748B80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64CC296E-CE58-BA41-8EF3-73556B4359F7}"/>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857828E-F06A-4146-AA4C-3C0914516BC9}"/>
              </a:ext>
            </a:extLst>
          </p:cNvPr>
          <p:cNvSpPr>
            <a:spLocks noGrp="1" noChangeArrowheads="1"/>
          </p:cNvSpPr>
          <p:nvPr>
            <p:ph type="body" idx="1"/>
          </p:nvPr>
        </p:nvSpPr>
        <p:spPr>
          <a:xfrm>
            <a:off x="457200" y="1143000"/>
            <a:ext cx="7010400" cy="5715000"/>
          </a:xfrm>
        </p:spPr>
        <p:txBody>
          <a:bodyPr/>
          <a:lstStyle/>
          <a:p>
            <a:pPr>
              <a:lnSpc>
                <a:spcPct val="90000"/>
              </a:lnSpc>
              <a:buFontTx/>
              <a:buNone/>
            </a:pPr>
            <a:r>
              <a:rPr lang="en-US" altLang="en-US" b="1">
                <a:solidFill>
                  <a:srgbClr val="CC0066"/>
                </a:solidFill>
                <a:latin typeface="Gill Sans MT" panose="020B0502020104020203" pitchFamily="34" charset="77"/>
              </a:rPr>
              <a:t>  Introduction</a:t>
            </a:r>
          </a:p>
          <a:p>
            <a:pPr>
              <a:lnSpc>
                <a:spcPct val="3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Lydia is mentioned in only two short passages in the Bible, both in the book of Acts, but what is said tells us a lot about her.</a:t>
            </a:r>
          </a:p>
          <a:p>
            <a:pPr>
              <a:lnSpc>
                <a:spcPct val="90000"/>
              </a:lnSpc>
              <a:buFontTx/>
              <a:buNone/>
            </a:pPr>
            <a:r>
              <a:rPr lang="en-US" altLang="en-US" sz="2800">
                <a:latin typeface="Gill Sans MT" panose="020B0502020104020203" pitchFamily="34" charset="77"/>
              </a:rPr>
              <a:t>   Lydia is the first woman named in Scripture who is described as a retailer. She was a successful businesswoman. Her name originally might have been the designation of her home. She came from Thyatira, a city in the western part of Lydia in Asia Minor. </a:t>
            </a:r>
          </a:p>
          <a:p>
            <a:pPr>
              <a:lnSpc>
                <a:spcPct val="90000"/>
              </a:lnSpc>
              <a:buFontTx/>
              <a:buNone/>
            </a:pPr>
            <a:r>
              <a:rPr lang="en-US" altLang="en-US" sz="2800">
                <a:latin typeface="Gill Sans MT" panose="020B0502020104020203" pitchFamily="34" charset="77"/>
              </a:rPr>
              <a:t>   Lydia’s life reveals to us a God who longs for a relationship with His people.</a:t>
            </a:r>
          </a:p>
        </p:txBody>
      </p:sp>
      <p:pic>
        <p:nvPicPr>
          <p:cNvPr id="3076" name="Picture 4" descr="Lydia2">
            <a:extLst>
              <a:ext uri="{FF2B5EF4-FFF2-40B4-BE49-F238E27FC236}">
                <a16:creationId xmlns:a16="http://schemas.microsoft.com/office/drawing/2014/main" id="{69FBE529-8310-E64D-801D-7198F8F4BE4A}"/>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97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4883EB51-E859-234C-A38D-7CE60E345D44}"/>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400" b="0">
                <a:solidFill>
                  <a:srgbClr val="FFFFFF"/>
                </a:solidFill>
                <a:latin typeface="TrajanPro-Regular" charset="0"/>
              </a:rPr>
              <a:t>A Common Name Meaning “Bending”</a:t>
            </a:r>
            <a:endParaRPr lang="en-US" altLang="en-US" sz="2000" b="0"/>
          </a:p>
        </p:txBody>
      </p:sp>
      <p:sp>
        <p:nvSpPr>
          <p:cNvPr id="3078" name="Rectangle 6">
            <a:extLst>
              <a:ext uri="{FF2B5EF4-FFF2-40B4-BE49-F238E27FC236}">
                <a16:creationId xmlns:a16="http://schemas.microsoft.com/office/drawing/2014/main" id="{AF4841E9-50C6-CB40-AE34-E4BA7AEEDE69}"/>
              </a:ext>
            </a:extLst>
          </p:cNvPr>
          <p:cNvSpPr>
            <a:spLocks noChangeArrowheads="1"/>
          </p:cNvSpPr>
          <p:nvPr/>
        </p:nvSpPr>
        <p:spPr bwMode="auto">
          <a:xfrm>
            <a:off x="457200" y="571500"/>
            <a:ext cx="294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bg1"/>
                </a:solidFill>
              </a:rPr>
              <a:t>Key Scripture: Acts 16:12-40</a:t>
            </a:r>
          </a:p>
        </p:txBody>
      </p:sp>
      <p:pic>
        <p:nvPicPr>
          <p:cNvPr id="3079" name="Picture 7" descr="477877_98203006">
            <a:extLst>
              <a:ext uri="{FF2B5EF4-FFF2-40B4-BE49-F238E27FC236}">
                <a16:creationId xmlns:a16="http://schemas.microsoft.com/office/drawing/2014/main" id="{072A0D29-EF0F-7346-8ADD-A9F89493C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990600"/>
            <a:ext cx="2360612"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1B1397F0-7566-134B-9BD8-B0BE4F221E76}"/>
              </a:ext>
            </a:extLst>
          </p:cNvPr>
          <p:cNvSpPr>
            <a:spLocks noGrp="1" noChangeArrowheads="1"/>
          </p:cNvSpPr>
          <p:nvPr>
            <p:ph type="body" idx="1"/>
          </p:nvPr>
        </p:nvSpPr>
        <p:spPr/>
        <p:txBody>
          <a:bodyPr/>
          <a:lstStyle/>
          <a:p>
            <a:pPr>
              <a:buFontTx/>
              <a:buNone/>
            </a:pPr>
            <a:r>
              <a:rPr lang="en-US" altLang="en-US">
                <a:latin typeface="Gill Sans MT" panose="020B0502020104020203" pitchFamily="34" charset="77"/>
              </a:rPr>
              <a:t>  </a:t>
            </a:r>
            <a:r>
              <a:rPr lang="en-US" altLang="en-US" b="1" u="sng">
                <a:solidFill>
                  <a:srgbClr val="CC0066"/>
                </a:solidFill>
                <a:latin typeface="Gill Sans MT" panose="020B0502020104020203" pitchFamily="34" charset="77"/>
              </a:rPr>
              <a:t>Discover </a:t>
            </a:r>
          </a:p>
          <a:p>
            <a:pPr>
              <a:lnSpc>
                <a:spcPct val="30000"/>
              </a:lnSpc>
              <a:buFontTx/>
              <a:buNone/>
            </a:pPr>
            <a:endParaRPr lang="en-US" altLang="en-US" b="1" u="sng">
              <a:solidFill>
                <a:srgbClr val="CC0066"/>
              </a:solidFill>
              <a:latin typeface="Gill Sans MT" panose="020B0502020104020203" pitchFamily="34" charset="77"/>
            </a:endParaRPr>
          </a:p>
          <a:p>
            <a:pPr>
              <a:lnSpc>
                <a:spcPct val="130000"/>
              </a:lnSpc>
              <a:buFontTx/>
              <a:buNone/>
            </a:pPr>
            <a:r>
              <a:rPr lang="en-US" altLang="en-US" sz="2800">
                <a:latin typeface="Gill Sans MT" panose="020B0502020104020203" pitchFamily="34" charset="77"/>
              </a:rPr>
              <a:t>  * Her Business Skills</a:t>
            </a:r>
          </a:p>
          <a:p>
            <a:pPr>
              <a:lnSpc>
                <a:spcPct val="130000"/>
              </a:lnSpc>
              <a:buFontTx/>
              <a:buNone/>
            </a:pPr>
            <a:r>
              <a:rPr lang="en-US" altLang="en-US" sz="2800">
                <a:latin typeface="Gill Sans MT" panose="020B0502020104020203" pitchFamily="34" charset="77"/>
              </a:rPr>
              <a:t>  * Her Gift of Hospitality</a:t>
            </a:r>
          </a:p>
          <a:p>
            <a:pPr>
              <a:lnSpc>
                <a:spcPct val="130000"/>
              </a:lnSpc>
              <a:buFontTx/>
              <a:buNone/>
            </a:pPr>
            <a:r>
              <a:rPr lang="en-US" altLang="en-US" sz="2800">
                <a:latin typeface="Gill Sans MT" panose="020B0502020104020203" pitchFamily="34" charset="77"/>
              </a:rPr>
              <a:t>  * Her Character</a:t>
            </a:r>
          </a:p>
        </p:txBody>
      </p:sp>
      <p:pic>
        <p:nvPicPr>
          <p:cNvPr id="4104" name="Picture 8" descr="Lydia2">
            <a:extLst>
              <a:ext uri="{FF2B5EF4-FFF2-40B4-BE49-F238E27FC236}">
                <a16:creationId xmlns:a16="http://schemas.microsoft.com/office/drawing/2014/main" id="{5AC9CBEE-C341-5145-B50A-5378F8EB4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a:extLst>
              <a:ext uri="{FF2B5EF4-FFF2-40B4-BE49-F238E27FC236}">
                <a16:creationId xmlns:a16="http://schemas.microsoft.com/office/drawing/2014/main" id="{55B170A8-202C-CF4E-A1A9-F70FA7F60D79}"/>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4106" name="Picture 10" descr="477877_98203006">
            <a:extLst>
              <a:ext uri="{FF2B5EF4-FFF2-40B4-BE49-F238E27FC236}">
                <a16:creationId xmlns:a16="http://schemas.microsoft.com/office/drawing/2014/main" id="{C6E8CA44-E195-F047-8E68-2CA91CA25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3657600"/>
            <a:ext cx="3062287"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80C7578D-DFFC-0B44-8033-04A8E79FDD1E}"/>
              </a:ext>
            </a:extLst>
          </p:cNvPr>
          <p:cNvSpPr>
            <a:spLocks noGrp="1" noChangeArrowheads="1"/>
          </p:cNvSpPr>
          <p:nvPr>
            <p:ph type="body" idx="1"/>
          </p:nvPr>
        </p:nvSpPr>
        <p:spPr>
          <a:xfrm>
            <a:off x="457200" y="1219200"/>
            <a:ext cx="8229600" cy="4525963"/>
          </a:xfrm>
        </p:spPr>
        <p:txBody>
          <a:bodyPr/>
          <a:lstStyle/>
          <a:p>
            <a:pPr marL="609600" indent="-609600">
              <a:lnSpc>
                <a:spcPct val="90000"/>
              </a:lnSpc>
              <a:buFontTx/>
              <a:buNone/>
            </a:pPr>
            <a:r>
              <a:rPr lang="en-US" altLang="en-US" sz="2800" b="1">
                <a:solidFill>
                  <a:srgbClr val="CC0066"/>
                </a:solidFill>
                <a:latin typeface="Gill Sans MT" panose="020B0502020104020203" pitchFamily="34" charset="77"/>
              </a:rPr>
              <a:t>  </a:t>
            </a:r>
            <a:r>
              <a:rPr lang="en-US" altLang="en-US" b="1" u="sng">
                <a:solidFill>
                  <a:srgbClr val="CC0066"/>
                </a:solidFill>
                <a:latin typeface="Gill Sans MT" panose="020B0502020104020203" pitchFamily="34" charset="77"/>
              </a:rPr>
              <a:t>Going Deeper</a:t>
            </a:r>
          </a:p>
          <a:p>
            <a:pPr marL="609600" indent="-609600">
              <a:lnSpc>
                <a:spcPct val="50000"/>
              </a:lnSpc>
              <a:buFontTx/>
              <a:buNone/>
            </a:pPr>
            <a:endParaRPr lang="en-US" altLang="en-US" b="1" u="sng">
              <a:solidFill>
                <a:srgbClr val="CC0066"/>
              </a:solidFill>
              <a:latin typeface="Gill Sans MT" panose="020B0502020104020203" pitchFamily="34" charset="77"/>
            </a:endParaRPr>
          </a:p>
          <a:p>
            <a:pPr marL="609600" indent="-609600">
              <a:lnSpc>
                <a:spcPct val="90000"/>
              </a:lnSpc>
              <a:buFontTx/>
              <a:buAutoNum type="arabicPeriod"/>
            </a:pPr>
            <a:r>
              <a:rPr lang="en-US" altLang="en-US" sz="2800">
                <a:latin typeface="Gill Sans MT" panose="020B0502020104020203" pitchFamily="34" charset="77"/>
              </a:rPr>
              <a:t>What did Paul and the others do as they met with the women who had gathered by the river? </a:t>
            </a:r>
          </a:p>
          <a:p>
            <a:pPr marL="609600" indent="-609600">
              <a:lnSpc>
                <a:spcPct val="90000"/>
              </a:lnSpc>
              <a:buFontTx/>
              <a:buNone/>
            </a:pPr>
            <a:r>
              <a:rPr lang="en-US" altLang="en-US" sz="2800">
                <a:latin typeface="Gill Sans MT" panose="020B0502020104020203" pitchFamily="34" charset="77"/>
              </a:rPr>
              <a:t>        (Acts 16:12-13)</a:t>
            </a:r>
          </a:p>
          <a:p>
            <a:pPr marL="609600" indent="-609600">
              <a:lnSpc>
                <a:spcPct val="10000"/>
              </a:lnSpc>
              <a:buFontTx/>
              <a:buNone/>
            </a:pPr>
            <a:endParaRPr lang="en-US" altLang="en-US" sz="28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2.   Lydia is named in verse 14. What business was     </a:t>
            </a:r>
          </a:p>
          <a:p>
            <a:pPr marL="609600" indent="-609600">
              <a:lnSpc>
                <a:spcPct val="80000"/>
              </a:lnSpc>
              <a:buFontTx/>
              <a:buNone/>
            </a:pPr>
            <a:r>
              <a:rPr lang="en-US" altLang="en-US" sz="2800">
                <a:latin typeface="Gill Sans MT" panose="020B0502020104020203" pitchFamily="34" charset="77"/>
              </a:rPr>
              <a:t>      Lydia engaged in? </a:t>
            </a:r>
          </a:p>
          <a:p>
            <a:pPr marL="609600" indent="-609600">
              <a:lnSpc>
                <a:spcPct val="20000"/>
              </a:lnSpc>
              <a:buFontTx/>
              <a:buNone/>
            </a:pPr>
            <a:endParaRPr lang="en-US" altLang="en-US" sz="28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      </a:t>
            </a:r>
            <a:r>
              <a:rPr lang="en-US" altLang="en-US" sz="2800" b="1">
                <a:solidFill>
                  <a:srgbClr val="CC0066"/>
                </a:solidFill>
                <a:latin typeface="Gill Sans MT" panose="020B0502020104020203" pitchFamily="34" charset="77"/>
              </a:rPr>
              <a:t>Note:</a:t>
            </a:r>
            <a:r>
              <a:rPr lang="en-US" altLang="en-US" sz="2800">
                <a:solidFill>
                  <a:srgbClr val="CC0066"/>
                </a:solidFill>
                <a:latin typeface="Gill Sans MT" panose="020B0502020104020203" pitchFamily="34" charset="77"/>
              </a:rPr>
              <a:t> This was a type of cloth prized for its purple color.</a:t>
            </a:r>
          </a:p>
          <a:p>
            <a:pPr marL="609600" indent="-609600">
              <a:lnSpc>
                <a:spcPct val="20000"/>
              </a:lnSpc>
              <a:buFontTx/>
              <a:buNone/>
            </a:pPr>
            <a:endParaRPr lang="en-US" altLang="en-US" sz="2800">
              <a:solidFill>
                <a:srgbClr val="CC0066"/>
              </a:solidFill>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3. Whom did she worship? </a:t>
            </a:r>
            <a:r>
              <a:rPr lang="en-US" altLang="en-US" sz="2400">
                <a:latin typeface="Gill Sans MT" panose="020B0502020104020203" pitchFamily="34" charset="77"/>
              </a:rPr>
              <a:t>(Verse 14)</a:t>
            </a:r>
          </a:p>
        </p:txBody>
      </p:sp>
      <p:pic>
        <p:nvPicPr>
          <p:cNvPr id="5124" name="Picture 4" descr="Lydia2">
            <a:extLst>
              <a:ext uri="{FF2B5EF4-FFF2-40B4-BE49-F238E27FC236}">
                <a16:creationId xmlns:a16="http://schemas.microsoft.com/office/drawing/2014/main" id="{EEC41828-0430-0641-9145-3E265C37F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D9C90958-E0EB-8541-A960-6A3EF55F8386}"/>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1FB4020-72B6-E04C-BEF4-0CE54040D6AB}"/>
              </a:ext>
            </a:extLst>
          </p:cNvPr>
          <p:cNvSpPr>
            <a:spLocks noGrp="1" noChangeArrowheads="1"/>
          </p:cNvSpPr>
          <p:nvPr>
            <p:ph type="body" idx="1"/>
          </p:nvPr>
        </p:nvSpPr>
        <p:spPr>
          <a:xfrm>
            <a:off x="2438400" y="1524000"/>
            <a:ext cx="6400800" cy="4525963"/>
          </a:xfrm>
        </p:spPr>
        <p:txBody>
          <a:bodyPr/>
          <a:lstStyle/>
          <a:p>
            <a:pPr>
              <a:buFontTx/>
              <a:buNone/>
            </a:pPr>
            <a:r>
              <a:rPr lang="en-US" altLang="en-US" sz="2800">
                <a:latin typeface="Gill Sans MT" panose="020B0502020104020203" pitchFamily="34" charset="77"/>
              </a:rPr>
              <a:t>4. What effect did Paul’s message have on her? </a:t>
            </a:r>
          </a:p>
          <a:p>
            <a:pPr>
              <a:buFontTx/>
              <a:buNone/>
            </a:pPr>
            <a:r>
              <a:rPr lang="en-US" altLang="en-US" sz="2800">
                <a:latin typeface="Gill Sans MT" panose="020B0502020104020203" pitchFamily="34" charset="77"/>
              </a:rPr>
              <a:t>    </a:t>
            </a:r>
            <a:r>
              <a:rPr lang="en-US" altLang="en-US" sz="2400">
                <a:latin typeface="Gill Sans MT" panose="020B0502020104020203" pitchFamily="34" charset="77"/>
              </a:rPr>
              <a:t>(Verse 24)</a:t>
            </a:r>
          </a:p>
          <a:p>
            <a:pPr>
              <a:lnSpc>
                <a:spcPct val="60000"/>
              </a:lnSpc>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5. What further step did she and members of her household take? </a:t>
            </a:r>
            <a:r>
              <a:rPr lang="en-US" altLang="en-US" sz="2400">
                <a:latin typeface="Gill Sans MT" panose="020B0502020104020203" pitchFamily="34" charset="77"/>
              </a:rPr>
              <a:t>(Verse 15)</a:t>
            </a:r>
          </a:p>
          <a:p>
            <a:pPr>
              <a:lnSpc>
                <a:spcPct val="60000"/>
              </a:lnSpc>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6. Quote the gracious words she used as she opened her home to Paul and his companions. </a:t>
            </a:r>
            <a:r>
              <a:rPr lang="en-US" altLang="en-US" sz="2400">
                <a:latin typeface="Gill Sans MT" panose="020B0502020104020203" pitchFamily="34" charset="77"/>
              </a:rPr>
              <a:t>(Verse 15)</a:t>
            </a:r>
            <a:r>
              <a:rPr lang="en-US" altLang="en-US" sz="2800">
                <a:latin typeface="Gill Sans MT" panose="020B0502020104020203" pitchFamily="34" charset="77"/>
              </a:rPr>
              <a:t> </a:t>
            </a:r>
          </a:p>
        </p:txBody>
      </p:sp>
      <p:pic>
        <p:nvPicPr>
          <p:cNvPr id="6148" name="Picture 4" descr="Lydia2">
            <a:extLst>
              <a:ext uri="{FF2B5EF4-FFF2-40B4-BE49-F238E27FC236}">
                <a16:creationId xmlns:a16="http://schemas.microsoft.com/office/drawing/2014/main" id="{CC290EA1-3DF8-F64B-81D2-08DD353F3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FD1F1E2C-A00F-8A4E-826B-1F43A0307C7D}"/>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6150" name="Picture 6" descr="477877_98203006">
            <a:extLst>
              <a:ext uri="{FF2B5EF4-FFF2-40B4-BE49-F238E27FC236}">
                <a16:creationId xmlns:a16="http://schemas.microsoft.com/office/drawing/2014/main" id="{C702F896-8B50-1B4A-B621-12DD75F56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2360613"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31B9FB0-4409-9E4B-B619-E36F19DB4E2A}"/>
              </a:ext>
            </a:extLst>
          </p:cNvPr>
          <p:cNvSpPr>
            <a:spLocks noGrp="1" noChangeArrowheads="1"/>
          </p:cNvSpPr>
          <p:nvPr>
            <p:ph type="body" idx="1"/>
          </p:nvPr>
        </p:nvSpPr>
        <p:spPr>
          <a:xfrm>
            <a:off x="457200" y="1600200"/>
            <a:ext cx="6096000" cy="4525963"/>
          </a:xfrm>
        </p:spPr>
        <p:txBody>
          <a:bodyPr/>
          <a:lstStyle/>
          <a:p>
            <a:pPr>
              <a:buFontTx/>
              <a:buNone/>
            </a:pPr>
            <a:r>
              <a:rPr lang="en-US" altLang="en-US" sz="2800">
                <a:latin typeface="Gill Sans MT" panose="020B0502020104020203" pitchFamily="34" charset="77"/>
              </a:rPr>
              <a:t>7. Was this a one-time invitation, or did Paul and Silas return to her house? </a:t>
            </a:r>
            <a:r>
              <a:rPr lang="en-US" altLang="en-US" sz="2400">
                <a:latin typeface="Gill Sans MT" panose="020B0502020104020203" pitchFamily="34" charset="77"/>
              </a:rPr>
              <a:t>(Verse 40)</a:t>
            </a:r>
          </a:p>
          <a:p>
            <a:pPr>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8. Paul closes this short account of her life saying “and she persuaded us.” </a:t>
            </a:r>
            <a:r>
              <a:rPr lang="en-US" altLang="en-US" sz="2400">
                <a:latin typeface="Gill Sans MT" panose="020B0502020104020203" pitchFamily="34" charset="77"/>
              </a:rPr>
              <a:t>(Verse 15, NIV)</a:t>
            </a:r>
            <a:r>
              <a:rPr lang="en-US" altLang="en-US" sz="2800">
                <a:latin typeface="Gill Sans MT" panose="020B0502020104020203" pitchFamily="34" charset="77"/>
              </a:rPr>
              <a:t> What does this suggest about her?</a:t>
            </a:r>
          </a:p>
        </p:txBody>
      </p:sp>
      <p:pic>
        <p:nvPicPr>
          <p:cNvPr id="7172" name="Picture 4" descr="Lydia2">
            <a:extLst>
              <a:ext uri="{FF2B5EF4-FFF2-40B4-BE49-F238E27FC236}">
                <a16:creationId xmlns:a16="http://schemas.microsoft.com/office/drawing/2014/main" id="{9D32621C-0579-B946-AA50-D5659B706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50876406-33BF-744F-8D23-7513D99AFAF9}"/>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7174" name="Picture 6" descr="477877_98203006">
            <a:extLst>
              <a:ext uri="{FF2B5EF4-FFF2-40B4-BE49-F238E27FC236}">
                <a16:creationId xmlns:a16="http://schemas.microsoft.com/office/drawing/2014/main" id="{025A335C-C756-E84B-81A1-277FE6E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4391025"/>
            <a:ext cx="2360612"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477877_98203006">
            <a:extLst>
              <a:ext uri="{FF2B5EF4-FFF2-40B4-BE49-F238E27FC236}">
                <a16:creationId xmlns:a16="http://schemas.microsoft.com/office/drawing/2014/main" id="{1608194D-1ADD-1247-BFE5-92D04A8DB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1025"/>
            <a:ext cx="2360613" cy="2466975"/>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01CB0FB3-B5D4-1741-97F8-DE891D5F4880}"/>
              </a:ext>
            </a:extLst>
          </p:cNvPr>
          <p:cNvSpPr>
            <a:spLocks noGrp="1" noChangeArrowheads="1"/>
          </p:cNvSpPr>
          <p:nvPr>
            <p:ph type="body" idx="1"/>
          </p:nvPr>
        </p:nvSpPr>
        <p:spPr>
          <a:xfrm>
            <a:off x="1524000" y="1066800"/>
            <a:ext cx="7315200" cy="4525963"/>
          </a:xfrm>
        </p:spPr>
        <p:txBody>
          <a:bodyPr/>
          <a:lstStyle/>
          <a:p>
            <a:pPr>
              <a:buFontTx/>
              <a:buNone/>
            </a:pPr>
            <a:r>
              <a:rPr lang="en-US" altLang="en-US" b="1">
                <a:solidFill>
                  <a:srgbClr val="CC0066"/>
                </a:solidFill>
                <a:latin typeface="Gill Sans MT" panose="020B0502020104020203" pitchFamily="34" charset="77"/>
              </a:rPr>
              <a:t>   </a:t>
            </a:r>
            <a:r>
              <a:rPr lang="en-US" altLang="en-US" b="1" u="sng">
                <a:solidFill>
                  <a:srgbClr val="CC0066"/>
                </a:solidFill>
                <a:latin typeface="Gill Sans MT" panose="020B0502020104020203" pitchFamily="34" charset="77"/>
              </a:rPr>
              <a:t>Words for Today</a:t>
            </a:r>
          </a:p>
          <a:p>
            <a:pPr>
              <a:lnSpc>
                <a:spcPct val="40000"/>
              </a:lnSpc>
              <a:buFontTx/>
              <a:buNone/>
            </a:pPr>
            <a:endParaRPr lang="en-US" altLang="en-US" b="1" u="sng">
              <a:solidFill>
                <a:srgbClr val="CC0066"/>
              </a:solidFill>
              <a:latin typeface="Gill Sans MT" panose="020B0502020104020203" pitchFamily="34" charset="77"/>
            </a:endParaRPr>
          </a:p>
          <a:p>
            <a:pPr>
              <a:buFontTx/>
              <a:buNone/>
            </a:pPr>
            <a:r>
              <a:rPr lang="en-US" altLang="en-US" sz="2800">
                <a:latin typeface="Gill Sans MT" panose="020B0502020104020203" pitchFamily="34" charset="77"/>
              </a:rPr>
              <a:t>   9. Which was more important to Lydia, her business or the comfort of fellow believers? </a:t>
            </a:r>
            <a:r>
              <a:rPr lang="pt-BR" altLang="en-US" sz="2800">
                <a:latin typeface="Gill Sans MT" panose="020B0502020104020203" pitchFamily="34" charset="77"/>
              </a:rPr>
              <a:t>Why do you say this?</a:t>
            </a:r>
          </a:p>
          <a:p>
            <a:pPr>
              <a:lnSpc>
                <a:spcPct val="5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   10. Am I as ready to practice the gift of hospitality as Lydia was?</a:t>
            </a:r>
          </a:p>
        </p:txBody>
      </p:sp>
      <p:pic>
        <p:nvPicPr>
          <p:cNvPr id="8196" name="Picture 4" descr="Lydia2">
            <a:extLst>
              <a:ext uri="{FF2B5EF4-FFF2-40B4-BE49-F238E27FC236}">
                <a16:creationId xmlns:a16="http://schemas.microsoft.com/office/drawing/2014/main" id="{6DDCE02F-3ABB-384D-8C0A-6F05ACE15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087DF5DD-45D8-7148-8C76-64C7425C0B39}"/>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660BE92-4737-A34D-A3B9-D15AD40E02C7}"/>
              </a:ext>
            </a:extLst>
          </p:cNvPr>
          <p:cNvSpPr>
            <a:spLocks noGrp="1" noChangeArrowheads="1"/>
          </p:cNvSpPr>
          <p:nvPr>
            <p:ph type="body" idx="1"/>
          </p:nvPr>
        </p:nvSpPr>
        <p:spPr>
          <a:xfrm>
            <a:off x="457200" y="1219200"/>
            <a:ext cx="8229600" cy="4525963"/>
          </a:xfrm>
        </p:spPr>
        <p:txBody>
          <a:bodyPr/>
          <a:lstStyle/>
          <a:p>
            <a:pPr>
              <a:buFontTx/>
              <a:buNone/>
            </a:pPr>
            <a:r>
              <a:rPr lang="en-US" altLang="en-US" sz="2800">
                <a:latin typeface="Gill Sans MT" panose="020B0502020104020203" pitchFamily="34" charset="77"/>
              </a:rPr>
              <a:t>11. If not, am I perhaps overly concerned with the appearance of my house and whether or not I have food prepared that is elegant enough for guests? Or am I ready to welcome guests to share whatever I have?</a:t>
            </a:r>
          </a:p>
          <a:p>
            <a:pPr>
              <a:lnSpc>
                <a:spcPct val="5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12. How can we apply the principle of hospitality in our church?</a:t>
            </a:r>
          </a:p>
        </p:txBody>
      </p:sp>
      <p:pic>
        <p:nvPicPr>
          <p:cNvPr id="9220" name="Picture 4" descr="Lydia2">
            <a:extLst>
              <a:ext uri="{FF2B5EF4-FFF2-40B4-BE49-F238E27FC236}">
                <a16:creationId xmlns:a16="http://schemas.microsoft.com/office/drawing/2014/main" id="{7701FCFE-14D2-3F49-B7C1-8A3F6F1D3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1B2D4D2D-CCC4-DF46-AE02-A53F82BF828F}"/>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9222" name="Picture 6" descr="477877_98203006">
            <a:extLst>
              <a:ext uri="{FF2B5EF4-FFF2-40B4-BE49-F238E27FC236}">
                <a16:creationId xmlns:a16="http://schemas.microsoft.com/office/drawing/2014/main" id="{19346E80-5CF6-494E-BB19-E9547617F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391025"/>
            <a:ext cx="2360613"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EC9BC0D7-1865-F244-8D6C-3E880937423F}"/>
              </a:ext>
            </a:extLst>
          </p:cNvPr>
          <p:cNvSpPr>
            <a:spLocks noGrp="1" noChangeArrowheads="1"/>
          </p:cNvSpPr>
          <p:nvPr>
            <p:ph type="body" idx="1"/>
          </p:nvPr>
        </p:nvSpPr>
        <p:spPr>
          <a:xfrm>
            <a:off x="457200" y="1295400"/>
            <a:ext cx="8229600" cy="4525963"/>
          </a:xfrm>
        </p:spPr>
        <p:txBody>
          <a:bodyPr/>
          <a:lstStyle/>
          <a:p>
            <a:pPr marL="457200" indent="-457200">
              <a:buFontTx/>
              <a:buNone/>
            </a:pPr>
            <a:r>
              <a:rPr lang="en-US" altLang="en-US" b="1">
                <a:solidFill>
                  <a:srgbClr val="CC0066"/>
                </a:solidFill>
                <a:latin typeface="Gill Sans MT" panose="020B0502020104020203" pitchFamily="34" charset="77"/>
              </a:rPr>
              <a:t>   </a:t>
            </a:r>
            <a:r>
              <a:rPr lang="en-US" altLang="en-US" b="1" u="sng">
                <a:solidFill>
                  <a:srgbClr val="CC0066"/>
                </a:solidFill>
                <a:latin typeface="Gill Sans MT" panose="020B0502020104020203" pitchFamily="34" charset="77"/>
              </a:rPr>
              <a:t>Questions for Discussion</a:t>
            </a:r>
          </a:p>
          <a:p>
            <a:pPr marL="457200" indent="-457200">
              <a:lnSpc>
                <a:spcPct val="40000"/>
              </a:lnSpc>
              <a:buFontTx/>
              <a:buNone/>
            </a:pPr>
            <a:endParaRPr lang="en-US" altLang="en-US" sz="3600" b="1" u="sng">
              <a:solidFill>
                <a:srgbClr val="CC0066"/>
              </a:solidFill>
              <a:latin typeface="Gill Sans MT" panose="020B0502020104020203" pitchFamily="34" charset="77"/>
            </a:endParaRPr>
          </a:p>
          <a:p>
            <a:pPr marL="457200" indent="-457200">
              <a:buFontTx/>
              <a:buAutoNum type="arabicPeriod"/>
            </a:pPr>
            <a:r>
              <a:rPr lang="en-US" altLang="en-US" sz="2800">
                <a:latin typeface="Gill Sans MT" panose="020B0502020104020203" pitchFamily="34" charset="77"/>
              </a:rPr>
              <a:t>Some of the women we study in these lessons were maids, servants, or very poor. In contrast, Lydia was a successful business woman. What are some of the advantages each of these two categories has? What are some problems or temptations that might come to each group?</a:t>
            </a:r>
          </a:p>
          <a:p>
            <a:pPr marL="457200" indent="-457200">
              <a:lnSpc>
                <a:spcPct val="20000"/>
              </a:lnSpc>
              <a:buFontTx/>
              <a:buNone/>
            </a:pPr>
            <a:endParaRPr lang="en-US" altLang="en-US" sz="2800">
              <a:latin typeface="Gill Sans MT" panose="020B0502020104020203" pitchFamily="34" charset="77"/>
            </a:endParaRPr>
          </a:p>
          <a:p>
            <a:pPr marL="457200" indent="-457200">
              <a:lnSpc>
                <a:spcPct val="80000"/>
              </a:lnSpc>
              <a:buFontTx/>
              <a:buNone/>
            </a:pPr>
            <a:r>
              <a:rPr lang="en-US" altLang="en-US" sz="2800">
                <a:latin typeface="Gill Sans MT" panose="020B0502020104020203" pitchFamily="34" charset="77"/>
              </a:rPr>
              <a:t>2.  Assuming she has the ability, would you </a:t>
            </a:r>
          </a:p>
          <a:p>
            <a:pPr marL="457200" indent="-457200">
              <a:lnSpc>
                <a:spcPct val="80000"/>
              </a:lnSpc>
              <a:buFontTx/>
              <a:buNone/>
            </a:pPr>
            <a:r>
              <a:rPr lang="en-US" altLang="en-US" sz="2800">
                <a:latin typeface="Gill Sans MT" panose="020B0502020104020203" pitchFamily="34" charset="77"/>
              </a:rPr>
              <a:t>    encourage a woman to become</a:t>
            </a:r>
          </a:p>
          <a:p>
            <a:pPr marL="457200" indent="-457200">
              <a:lnSpc>
                <a:spcPct val="80000"/>
              </a:lnSpc>
              <a:buFontTx/>
              <a:buNone/>
            </a:pPr>
            <a:r>
              <a:rPr lang="en-US" altLang="en-US" sz="2800">
                <a:latin typeface="Gill Sans MT" panose="020B0502020104020203" pitchFamily="34" charset="77"/>
              </a:rPr>
              <a:t>    a business- person? Why, or why not?</a:t>
            </a:r>
          </a:p>
        </p:txBody>
      </p:sp>
      <p:pic>
        <p:nvPicPr>
          <p:cNvPr id="10244" name="Picture 4" descr="Lydia2">
            <a:extLst>
              <a:ext uri="{FF2B5EF4-FFF2-40B4-BE49-F238E27FC236}">
                <a16:creationId xmlns:a16="http://schemas.microsoft.com/office/drawing/2014/main" id="{68221B1B-A3DB-524C-9C48-C3E61414C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78807BE3-E43E-504E-AA05-969ABB214BC5}"/>
              </a:ext>
            </a:extLst>
          </p:cNvPr>
          <p:cNvSpPr txBox="1">
            <a:spLocks noChangeArrowheads="1"/>
          </p:cNvSpPr>
          <p:nvPr/>
        </p:nvSpPr>
        <p:spPr bwMode="auto">
          <a:xfrm>
            <a:off x="4038600" y="47625"/>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b="0">
                <a:solidFill>
                  <a:srgbClr val="FFFFFF"/>
                </a:solidFill>
                <a:latin typeface="Trajan Pro" pitchFamily="18" charset="0"/>
              </a:rPr>
              <a:t>Lydia</a:t>
            </a:r>
          </a:p>
          <a:p>
            <a:pPr algn="ctr"/>
            <a:r>
              <a:rPr lang="en-US" altLang="en-US" sz="1200" b="0">
                <a:solidFill>
                  <a:srgbClr val="FFFFFF"/>
                </a:solidFill>
                <a:latin typeface="TrajanPro-Regular" charset="0"/>
              </a:rPr>
              <a:t>A Common Name Meaning “Bending”</a:t>
            </a:r>
            <a:endParaRPr lang="en-US" altLang="en-US" b="0"/>
          </a:p>
        </p:txBody>
      </p:sp>
      <p:pic>
        <p:nvPicPr>
          <p:cNvPr id="10246" name="Picture 6" descr="477877_98203006">
            <a:extLst>
              <a:ext uri="{FF2B5EF4-FFF2-40B4-BE49-F238E27FC236}">
                <a16:creationId xmlns:a16="http://schemas.microsoft.com/office/drawing/2014/main" id="{32069EA0-56ED-154A-8CE4-DD85782F4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4391025"/>
            <a:ext cx="2360612"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927</Words>
  <Application>Microsoft Macintosh PowerPoint</Application>
  <PresentationFormat>On-screen Show (4:3)</PresentationFormat>
  <Paragraphs>94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8</cp:revision>
  <dcterms:created xsi:type="dcterms:W3CDTF">2008-11-05T16:23:17Z</dcterms:created>
  <dcterms:modified xsi:type="dcterms:W3CDTF">2018-04-26T23:43:22Z</dcterms:modified>
</cp:coreProperties>
</file>